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70" r:id="rId13"/>
    <p:sldId id="269" r:id="rId14"/>
    <p:sldId id="271" r:id="rId15"/>
    <p:sldId id="272" r:id="rId16"/>
    <p:sldId id="273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1F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67075"/>
  </p:normalViewPr>
  <p:slideViewPr>
    <p:cSldViewPr snapToGrid="0" snapToObjects="1">
      <p:cViewPr varScale="1">
        <p:scale>
          <a:sx n="73" d="100"/>
          <a:sy n="73" d="100"/>
        </p:scale>
        <p:origin x="8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gif>
</file>

<file path=ppt/media/image3.tiff>
</file>

<file path=ppt/media/image4.gif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4FC8D-A2D4-6849-9D4F-BE65C05DF902}" type="datetimeFigureOut">
              <a:rPr lang="en-US" smtClean="0"/>
              <a:t>6/30/15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44ADC-6522-8246-9309-DECE3FA258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707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44ADC-6522-8246-9309-DECE3FA2585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194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Explanation</a:t>
            </a:r>
            <a:r>
              <a:rPr lang="en-US" baseline="0" dirty="0" smtClean="0"/>
              <a:t> on board</a:t>
            </a:r>
            <a:br>
              <a:rPr lang="en-US" baseline="0" dirty="0" smtClean="0"/>
            </a:br>
            <a:r>
              <a:rPr lang="en-US" baseline="0" dirty="0" smtClean="0"/>
              <a:t/>
            </a:r>
            <a:br>
              <a:rPr lang="en-US" baseline="0" dirty="0" smtClean="0"/>
            </a:br>
            <a:r>
              <a:rPr lang="en-US" dirty="0" smtClean="0"/>
              <a:t>Tortoise at 1/step ; Hare at 2/step</a:t>
            </a:r>
          </a:p>
          <a:p>
            <a:endParaRPr lang="en-US" dirty="0" smtClean="0"/>
          </a:p>
          <a:p>
            <a:r>
              <a:rPr lang="en-US" dirty="0" smtClean="0"/>
              <a:t>Meet at v steps</a:t>
            </a:r>
          </a:p>
          <a:p>
            <a:endParaRPr lang="en-US" dirty="0" smtClean="0"/>
          </a:p>
          <a:p>
            <a:r>
              <a:rPr lang="en-US" dirty="0" smtClean="0"/>
              <a:t>v = mu + k1 lambda + sigma</a:t>
            </a:r>
          </a:p>
          <a:p>
            <a:endParaRPr lang="en-US" dirty="0" smtClean="0"/>
          </a:p>
          <a:p>
            <a:r>
              <a:rPr lang="en-US" dirty="0" smtClean="0"/>
              <a:t>2v = mu + k2 lambda + sigma</a:t>
            </a:r>
          </a:p>
          <a:p>
            <a:endParaRPr lang="en-US" dirty="0" smtClean="0"/>
          </a:p>
          <a:p>
            <a:r>
              <a:rPr lang="en-US" dirty="0" smtClean="0"/>
              <a:t>v = (k2 – k1) lambda</a:t>
            </a:r>
          </a:p>
          <a:p>
            <a:endParaRPr lang="en-US" dirty="0" smtClean="0"/>
          </a:p>
          <a:p>
            <a:r>
              <a:rPr lang="en-US" dirty="0" err="1" smtClean="0"/>
              <a:t>Torotoise</a:t>
            </a:r>
            <a:r>
              <a:rPr lang="en-US" dirty="0" smtClean="0"/>
              <a:t> to the beginning  -&gt; 1/step; Hare 1/step (Hare ahead by 2v)</a:t>
            </a:r>
          </a:p>
          <a:p>
            <a:r>
              <a:rPr lang="en-US" dirty="0" smtClean="0"/>
              <a:t>At time inf. both Hare and Tortoise at the same position.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44ADC-6522-8246-9309-DECE3FA2585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Details on BFS</a:t>
            </a:r>
            <a:endParaRPr lang="en-US" baseline="0" dirty="0" smtClean="0"/>
          </a:p>
          <a:p>
            <a:r>
              <a:rPr lang="en-US" baseline="0" dirty="0" smtClean="0"/>
              <a:t> - Branching Factor</a:t>
            </a:r>
          </a:p>
          <a:p>
            <a:r>
              <a:rPr lang="en-US" baseline="0" dirty="0" smtClean="0"/>
              <a:t> - keeping a queue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44ADC-6522-8246-9309-DECE3FA258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0910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44ADC-6522-8246-9309-DECE3FA258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665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1)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{"0 292 399 307”} =&gt; Returns: { 116800,  116800 }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 {"48 192 351 207", "48 392 351 407", "120 52 135 547", "260 52 275 547”} =&gt; Returns: { 22816,  192608 }</a:t>
            </a:r>
            <a:r>
              <a:rPr lang="en-US" dirty="0" smtClean="0">
                <a:effectLst/>
              </a:rPr>
              <a:t> </a:t>
            </a:r>
          </a:p>
          <a:p>
            <a:endParaRPr lang="en-US" dirty="0" smtClean="0">
              <a:effectLst/>
            </a:endParaRPr>
          </a:p>
          <a:p>
            <a:r>
              <a:rPr lang="en-US" dirty="0" smtClean="0">
                <a:effectLst/>
              </a:rPr>
              <a:t>3)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{"0 192 399 207", "0 392 399 407", "120 0 135 599", "260 0 275 599”} =&gt;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Returns: { 22080,  22816,  22816,  23040,  23040,  23808,  23808,  23808,  23808 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44ADC-6522-8246-9309-DECE3FA2585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17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 smtClean="0"/>
              <a:t>Start with paying</a:t>
            </a:r>
            <a:r>
              <a:rPr lang="en-US" baseline="0" dirty="0" smtClean="0"/>
              <a:t> larger coins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Order of paying doesn’t matter</a:t>
            </a:r>
          </a:p>
          <a:p>
            <a:pPr marL="228600" indent="-228600">
              <a:buAutoNum type="arabicParenR"/>
            </a:pPr>
            <a:r>
              <a:rPr lang="en-US" baseline="0" dirty="0" smtClean="0"/>
              <a:t>Note the redundancies, and move on to DP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44ADC-6522-8246-9309-DECE3FA2585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86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669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18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76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327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855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755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379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17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219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996704-4832-3D4F-B857-30CCDB9884EA}" type="datetimeFigureOut">
              <a:rPr lang="en-US" smtClean="0"/>
              <a:t>6/30/15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CE0B5-C39D-0F46-9E72-890833FB2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Relationship Id="rId3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 err="1" smtClean="0"/>
              <a:t>XtremeCS</a:t>
            </a:r>
            <a:r>
              <a:rPr lang="en-US" sz="7200" b="1" dirty="0" smtClean="0"/>
              <a:t/>
            </a:r>
            <a:br>
              <a:rPr lang="en-US" sz="7200" b="1" dirty="0" smtClean="0"/>
            </a:br>
            <a:r>
              <a:rPr lang="en-US" sz="7200" b="1" dirty="0" smtClean="0"/>
              <a:t>2</a:t>
            </a:r>
            <a:r>
              <a:rPr lang="en-US" sz="7200" b="1" baseline="30000" dirty="0" smtClean="0"/>
              <a:t>nd</a:t>
            </a:r>
            <a:r>
              <a:rPr lang="en-US" sz="7200" b="1" dirty="0" smtClean="0"/>
              <a:t> Workshop</a:t>
            </a:r>
            <a:endParaRPr lang="en-US" sz="7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21137"/>
            <a:ext cx="9144000" cy="727075"/>
          </a:xfrm>
        </p:spPr>
        <p:txBody>
          <a:bodyPr>
            <a:noAutofit/>
          </a:bodyPr>
          <a:lstStyle/>
          <a:p>
            <a:r>
              <a:rPr lang="en-US" sz="2800" dirty="0" smtClean="0"/>
              <a:t>2</a:t>
            </a:r>
            <a:r>
              <a:rPr lang="en-US" sz="2800" baseline="30000" dirty="0" smtClean="0"/>
              <a:t>nd</a:t>
            </a:r>
            <a:r>
              <a:rPr lang="en-US" sz="2800" dirty="0" smtClean="0"/>
              <a:t> of July, 2015</a:t>
            </a:r>
            <a:br>
              <a:rPr lang="en-US" sz="2800" dirty="0" smtClean="0"/>
            </a:br>
            <a:r>
              <a:rPr lang="en-US" sz="2800" dirty="0" smtClean="0"/>
              <a:t>16:30 to 18:30 (or more)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7700963" y="5986463"/>
            <a:ext cx="42406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 smtClean="0"/>
              <a:t>Rajith</a:t>
            </a:r>
            <a:r>
              <a:rPr lang="en-US" sz="3600" dirty="0" smtClean="0"/>
              <a:t> </a:t>
            </a:r>
            <a:r>
              <a:rPr lang="en-US" sz="3600" dirty="0" err="1" smtClean="0"/>
              <a:t>Vidanaarachchi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ttp://www.topcoder.com/contest/problem/grafixMask/grafixMask_diagram_2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6538" y="3611562"/>
            <a:ext cx="4505008" cy="2960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http://www.topcoder.com/contest/problem/grafixMask/grafixMask_diagram_1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55" y="241300"/>
            <a:ext cx="4505008" cy="29606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http://www.topcoder.com/contest/problem/grafixMask/grafixMask_diagram_3.png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55" y="3443288"/>
            <a:ext cx="4505008" cy="312896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5475410" y="241300"/>
            <a:ext cx="637222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Given a 300 x 500 Image, and a set of Rectangular bit masks,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Find:</a:t>
            </a:r>
          </a:p>
          <a:p>
            <a:r>
              <a:rPr lang="en-US" sz="3200" dirty="0"/>
              <a:t>	</a:t>
            </a:r>
            <a:r>
              <a:rPr lang="en-US" sz="3200" dirty="0" smtClean="0"/>
              <a:t>1) No of Contiguous Areas</a:t>
            </a:r>
          </a:p>
          <a:p>
            <a:r>
              <a:rPr lang="en-US" sz="3200" dirty="0"/>
              <a:t>	</a:t>
            </a:r>
            <a:r>
              <a:rPr lang="en-US" sz="3200" dirty="0" smtClean="0"/>
              <a:t>2) Areas (in pixels) of them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6658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Money Problem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4686299" y="3246218"/>
            <a:ext cx="31916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Pay  43 </a:t>
            </a:r>
            <a:r>
              <a:rPr lang="en-US" sz="5400" dirty="0" err="1" smtClean="0"/>
              <a:t>Rs</a:t>
            </a:r>
            <a:r>
              <a:rPr lang="en-US" sz="5400" dirty="0" smtClean="0"/>
              <a:t>.</a:t>
            </a:r>
            <a:endParaRPr lang="en-US" sz="5400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1482506"/>
            <a:ext cx="89720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3600" dirty="0" smtClean="0"/>
          </a:p>
          <a:p>
            <a:r>
              <a:rPr lang="en-US" sz="3600" dirty="0" smtClean="0"/>
              <a:t>Pay a given sum in least number of coins/notes</a:t>
            </a:r>
            <a:endParaRPr lang="en-US" sz="36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9625" y="3016664"/>
            <a:ext cx="3255962" cy="3320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162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6865" y="494925"/>
            <a:ext cx="1606924" cy="1600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8495" y="509537"/>
            <a:ext cx="1606924" cy="1600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338" y="509537"/>
            <a:ext cx="1606924" cy="1600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5" b="50157"/>
          <a:stretch/>
        </p:blipFill>
        <p:spPr>
          <a:xfrm>
            <a:off x="712788" y="765088"/>
            <a:ext cx="4622800" cy="230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t="5" b="50157"/>
          <a:stretch/>
        </p:blipFill>
        <p:spPr>
          <a:xfrm>
            <a:off x="1069976" y="1565188"/>
            <a:ext cx="4622800" cy="2304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t="5" b="50157"/>
          <a:stretch/>
        </p:blipFill>
        <p:spPr>
          <a:xfrm>
            <a:off x="1659543" y="2109737"/>
            <a:ext cx="4622800" cy="2304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t="5" b="50157"/>
          <a:stretch/>
        </p:blipFill>
        <p:spPr>
          <a:xfrm>
            <a:off x="2249110" y="2738775"/>
            <a:ext cx="4622800" cy="2304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629776" y="3094145"/>
            <a:ext cx="8082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/>
              <a:t>7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850382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824" y="404448"/>
            <a:ext cx="4450010" cy="23970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45" y="3489238"/>
            <a:ext cx="4501757" cy="24249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3817" y="906062"/>
            <a:ext cx="1895474" cy="18954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2544" y="1201336"/>
            <a:ext cx="1606924" cy="1600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97792" y="3916889"/>
            <a:ext cx="80823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/>
              <a:t>4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589130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Greedy Algorithm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3717389"/>
            <a:ext cx="1083468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Pay with the biggest note / coin available, </a:t>
            </a:r>
            <a:br>
              <a:rPr lang="en-US" sz="3200" dirty="0" smtClean="0"/>
            </a:br>
            <a:r>
              <a:rPr lang="en-US" sz="3200" dirty="0" smtClean="0"/>
              <a:t>which is less than the amount you want to pay.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Continue like this, until you pay off.</a:t>
            </a: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704479"/>
            <a:ext cx="92429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A Greedy algorithm is based on the assumption that a </a:t>
            </a:r>
            <a:br>
              <a:rPr lang="en-US" sz="3200" dirty="0" smtClean="0"/>
            </a:br>
            <a:r>
              <a:rPr lang="en-US" sz="3200" dirty="0" smtClean="0"/>
              <a:t>locally optimal solution is globally optimal.</a:t>
            </a:r>
            <a:endParaRPr lang="en-US" sz="3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0162" y="3356769"/>
            <a:ext cx="2971800" cy="273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51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3000" y="871538"/>
            <a:ext cx="491673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Pay : 100</a:t>
            </a:r>
          </a:p>
          <a:p>
            <a:r>
              <a:rPr lang="en-US" sz="4800" dirty="0" smtClean="0"/>
              <a:t>Coins: 90, 80, 20, 1</a:t>
            </a:r>
            <a:endParaRPr lang="en-US" sz="4800" dirty="0"/>
          </a:p>
        </p:txBody>
      </p:sp>
      <p:sp>
        <p:nvSpPr>
          <p:cNvPr id="5" name="TextBox 4"/>
          <p:cNvSpPr txBox="1"/>
          <p:nvPr/>
        </p:nvSpPr>
        <p:spPr>
          <a:xfrm>
            <a:off x="857250" y="3571876"/>
            <a:ext cx="4681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Greedy Solution:</a:t>
            </a:r>
            <a:br>
              <a:rPr lang="en-US" sz="4800" dirty="0" smtClean="0"/>
            </a:br>
            <a:r>
              <a:rPr lang="en-US" sz="4800" dirty="0" smtClean="0"/>
              <a:t>90 x 1, 1x10 =&gt; </a:t>
            </a:r>
            <a:r>
              <a:rPr lang="en-US" sz="4800" b="1" dirty="0" smtClean="0"/>
              <a:t>11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96026" y="3571876"/>
            <a:ext cx="468109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Optimal Solution:</a:t>
            </a:r>
            <a:br>
              <a:rPr lang="en-US" sz="4800" dirty="0" smtClean="0"/>
            </a:br>
            <a:r>
              <a:rPr lang="en-US" sz="4800" dirty="0" smtClean="0"/>
              <a:t>80 x 1, 20x1 =&gt; </a:t>
            </a:r>
            <a:r>
              <a:rPr lang="en-US" sz="4800" b="1" dirty="0" smtClean="0"/>
              <a:t>2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7744315" y="543216"/>
            <a:ext cx="3990487" cy="3142509"/>
            <a:chOff x="8640000" y="1332000"/>
            <a:chExt cx="2880000" cy="22680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2"/>
            <a:srcRect l="14615" t="24739" r="-11518" b="-7801"/>
            <a:stretch/>
          </p:blipFill>
          <p:spPr>
            <a:xfrm>
              <a:off x="8640000" y="1332000"/>
              <a:ext cx="2880000" cy="226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/>
            <a:srcRect l="44761" t="37783" r="37068" b="46397"/>
            <a:stretch/>
          </p:blipFill>
          <p:spPr>
            <a:xfrm rot="10800000">
              <a:off x="9550687" y="1656368"/>
              <a:ext cx="540000" cy="43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9007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DFS with Recursion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4341202" y="1856276"/>
            <a:ext cx="3014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Diagram on Board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3279713" y="2919046"/>
            <a:ext cx="5632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How can we improve this?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3273850" y="3616571"/>
            <a:ext cx="6432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How can we improve this more?</a:t>
            </a:r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3273850" y="4470569"/>
            <a:ext cx="7646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How can we improve this even more?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29290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Dynamic Programming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426677" y="2039816"/>
            <a:ext cx="81776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Problem can be divided into sub problems.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2426677" y="2828193"/>
            <a:ext cx="90912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Answers to the main problem can be derived from the sub problem’s answers.</a:t>
            </a:r>
            <a:endParaRPr lang="en-US" sz="3600" dirty="0"/>
          </a:p>
        </p:txBody>
      </p:sp>
      <p:sp>
        <p:nvSpPr>
          <p:cNvPr id="6" name="TextBox 5"/>
          <p:cNvSpPr txBox="1"/>
          <p:nvPr/>
        </p:nvSpPr>
        <p:spPr>
          <a:xfrm>
            <a:off x="2426677" y="5344861"/>
            <a:ext cx="6432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Trading off memory for time.</a:t>
            </a:r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2426677" y="4399145"/>
            <a:ext cx="6432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Sub problems are repeated.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5954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DP for the Money Problem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27552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098" y="126194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 smtClean="0"/>
              <a:t>Thank You!</a:t>
            </a:r>
            <a:endParaRPr lang="en-US" sz="6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863967" y="3851031"/>
            <a:ext cx="83878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https://</a:t>
            </a:r>
            <a:r>
              <a:rPr lang="en-US" sz="4000" dirty="0" err="1" smtClean="0"/>
              <a:t>github.com</a:t>
            </a:r>
            <a:r>
              <a:rPr lang="en-US" sz="4000" dirty="0" smtClean="0"/>
              <a:t>/</a:t>
            </a:r>
            <a:r>
              <a:rPr lang="en-US" sz="4000" dirty="0" err="1" smtClean="0"/>
              <a:t>rajithv</a:t>
            </a:r>
            <a:r>
              <a:rPr lang="en-US" sz="4000" dirty="0" smtClean="0"/>
              <a:t>/XtremeCS2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1178517" y="2926880"/>
            <a:ext cx="97587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 smtClean="0"/>
              <a:t>Code, Presentation and Problem Statements available at: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52044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/>
              <a:t>Answer for Practice Problem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1875"/>
            <a:ext cx="10515600" cy="139258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4800" dirty="0" smtClean="0"/>
              <a:t>In an infinitely looping Linked List, find  the node where the loop starts.</a:t>
            </a:r>
            <a:endParaRPr lang="en-US" dirty="0"/>
          </a:p>
        </p:txBody>
      </p:sp>
      <p:grpSp>
        <p:nvGrpSpPr>
          <p:cNvPr id="14" name="Group 13"/>
          <p:cNvGrpSpPr/>
          <p:nvPr/>
        </p:nvGrpSpPr>
        <p:grpSpPr>
          <a:xfrm>
            <a:off x="5486399" y="3396339"/>
            <a:ext cx="5747657" cy="1940067"/>
            <a:chOff x="5403273" y="3075709"/>
            <a:chExt cx="5747657" cy="1940067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5403273" y="3253839"/>
              <a:ext cx="4251366" cy="23751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Freeform 10"/>
            <p:cNvSpPr/>
            <p:nvPr/>
          </p:nvSpPr>
          <p:spPr>
            <a:xfrm>
              <a:off x="8680863" y="3253840"/>
              <a:ext cx="2470067" cy="1761936"/>
            </a:xfrm>
            <a:custGeom>
              <a:avLst/>
              <a:gdLst>
                <a:gd name="connsiteX0" fmla="*/ 961901 w 2470067"/>
                <a:gd name="connsiteY0" fmla="*/ 0 h 1761936"/>
                <a:gd name="connsiteX1" fmla="*/ 1496291 w 2470067"/>
                <a:gd name="connsiteY1" fmla="*/ 11875 h 1761936"/>
                <a:gd name="connsiteX2" fmla="*/ 1769423 w 2470067"/>
                <a:gd name="connsiteY2" fmla="*/ 47501 h 1761936"/>
                <a:gd name="connsiteX3" fmla="*/ 1828800 w 2470067"/>
                <a:gd name="connsiteY3" fmla="*/ 71252 h 1761936"/>
                <a:gd name="connsiteX4" fmla="*/ 1876301 w 2470067"/>
                <a:gd name="connsiteY4" fmla="*/ 83127 h 1761936"/>
                <a:gd name="connsiteX5" fmla="*/ 1995054 w 2470067"/>
                <a:gd name="connsiteY5" fmla="*/ 142504 h 1761936"/>
                <a:gd name="connsiteX6" fmla="*/ 2185059 w 2470067"/>
                <a:gd name="connsiteY6" fmla="*/ 285008 h 1761936"/>
                <a:gd name="connsiteX7" fmla="*/ 2303813 w 2470067"/>
                <a:gd name="connsiteY7" fmla="*/ 391886 h 1761936"/>
                <a:gd name="connsiteX8" fmla="*/ 2363189 w 2470067"/>
                <a:gd name="connsiteY8" fmla="*/ 486888 h 1761936"/>
                <a:gd name="connsiteX9" fmla="*/ 2386940 w 2470067"/>
                <a:gd name="connsiteY9" fmla="*/ 522514 h 1761936"/>
                <a:gd name="connsiteX10" fmla="*/ 2446317 w 2470067"/>
                <a:gd name="connsiteY10" fmla="*/ 688769 h 1761936"/>
                <a:gd name="connsiteX11" fmla="*/ 2470067 w 2470067"/>
                <a:gd name="connsiteY11" fmla="*/ 771896 h 1761936"/>
                <a:gd name="connsiteX12" fmla="*/ 2446317 w 2470067"/>
                <a:gd name="connsiteY12" fmla="*/ 938151 h 1761936"/>
                <a:gd name="connsiteX13" fmla="*/ 2422566 w 2470067"/>
                <a:gd name="connsiteY13" fmla="*/ 997527 h 1761936"/>
                <a:gd name="connsiteX14" fmla="*/ 2375065 w 2470067"/>
                <a:gd name="connsiteY14" fmla="*/ 1056904 h 1761936"/>
                <a:gd name="connsiteX15" fmla="*/ 2303813 w 2470067"/>
                <a:gd name="connsiteY15" fmla="*/ 1140031 h 1761936"/>
                <a:gd name="connsiteX16" fmla="*/ 2244436 w 2470067"/>
                <a:gd name="connsiteY16" fmla="*/ 1223158 h 1761936"/>
                <a:gd name="connsiteX17" fmla="*/ 2208810 w 2470067"/>
                <a:gd name="connsiteY17" fmla="*/ 1282535 h 1761936"/>
                <a:gd name="connsiteX18" fmla="*/ 2185059 w 2470067"/>
                <a:gd name="connsiteY18" fmla="*/ 1318161 h 1761936"/>
                <a:gd name="connsiteX19" fmla="*/ 2125683 w 2470067"/>
                <a:gd name="connsiteY19" fmla="*/ 1413164 h 1761936"/>
                <a:gd name="connsiteX20" fmla="*/ 2066306 w 2470067"/>
                <a:gd name="connsiteY20" fmla="*/ 1448790 h 1761936"/>
                <a:gd name="connsiteX21" fmla="*/ 2018805 w 2470067"/>
                <a:gd name="connsiteY21" fmla="*/ 1496291 h 1761936"/>
                <a:gd name="connsiteX22" fmla="*/ 1888176 w 2470067"/>
                <a:gd name="connsiteY22" fmla="*/ 1567543 h 1761936"/>
                <a:gd name="connsiteX23" fmla="*/ 1828800 w 2470067"/>
                <a:gd name="connsiteY23" fmla="*/ 1603169 h 1761936"/>
                <a:gd name="connsiteX24" fmla="*/ 1769423 w 2470067"/>
                <a:gd name="connsiteY24" fmla="*/ 1626919 h 1761936"/>
                <a:gd name="connsiteX25" fmla="*/ 1710046 w 2470067"/>
                <a:gd name="connsiteY25" fmla="*/ 1662545 h 1761936"/>
                <a:gd name="connsiteX26" fmla="*/ 1650670 w 2470067"/>
                <a:gd name="connsiteY26" fmla="*/ 1674421 h 1761936"/>
                <a:gd name="connsiteX27" fmla="*/ 1413163 w 2470067"/>
                <a:gd name="connsiteY27" fmla="*/ 1721922 h 1761936"/>
                <a:gd name="connsiteX28" fmla="*/ 1258784 w 2470067"/>
                <a:gd name="connsiteY28" fmla="*/ 1733797 h 1761936"/>
                <a:gd name="connsiteX29" fmla="*/ 938150 w 2470067"/>
                <a:gd name="connsiteY29" fmla="*/ 1733797 h 1761936"/>
                <a:gd name="connsiteX30" fmla="*/ 771896 w 2470067"/>
                <a:gd name="connsiteY30" fmla="*/ 1710047 h 1761936"/>
                <a:gd name="connsiteX31" fmla="*/ 593766 w 2470067"/>
                <a:gd name="connsiteY31" fmla="*/ 1650670 h 1761936"/>
                <a:gd name="connsiteX32" fmla="*/ 510639 w 2470067"/>
                <a:gd name="connsiteY32" fmla="*/ 1626919 h 1761936"/>
                <a:gd name="connsiteX33" fmla="*/ 356259 w 2470067"/>
                <a:gd name="connsiteY33" fmla="*/ 1555667 h 1761936"/>
                <a:gd name="connsiteX34" fmla="*/ 308758 w 2470067"/>
                <a:gd name="connsiteY34" fmla="*/ 1520041 h 1761936"/>
                <a:gd name="connsiteX35" fmla="*/ 273132 w 2470067"/>
                <a:gd name="connsiteY35" fmla="*/ 1496291 h 1761936"/>
                <a:gd name="connsiteX36" fmla="*/ 237506 w 2470067"/>
                <a:gd name="connsiteY36" fmla="*/ 1448790 h 1761936"/>
                <a:gd name="connsiteX37" fmla="*/ 201880 w 2470067"/>
                <a:gd name="connsiteY37" fmla="*/ 1413164 h 1761936"/>
                <a:gd name="connsiteX38" fmla="*/ 178130 w 2470067"/>
                <a:gd name="connsiteY38" fmla="*/ 1365662 h 1761936"/>
                <a:gd name="connsiteX39" fmla="*/ 106878 w 2470067"/>
                <a:gd name="connsiteY39" fmla="*/ 1270660 h 1761936"/>
                <a:gd name="connsiteX40" fmla="*/ 95002 w 2470067"/>
                <a:gd name="connsiteY40" fmla="*/ 1199408 h 1761936"/>
                <a:gd name="connsiteX41" fmla="*/ 71252 w 2470067"/>
                <a:gd name="connsiteY41" fmla="*/ 1140031 h 1761936"/>
                <a:gd name="connsiteX42" fmla="*/ 47501 w 2470067"/>
                <a:gd name="connsiteY42" fmla="*/ 1068779 h 1761936"/>
                <a:gd name="connsiteX43" fmla="*/ 11875 w 2470067"/>
                <a:gd name="connsiteY43" fmla="*/ 938151 h 1761936"/>
                <a:gd name="connsiteX44" fmla="*/ 0 w 2470067"/>
                <a:gd name="connsiteY44" fmla="*/ 855023 h 1761936"/>
                <a:gd name="connsiteX45" fmla="*/ 11875 w 2470067"/>
                <a:gd name="connsiteY45" fmla="*/ 676893 h 1761936"/>
                <a:gd name="connsiteX46" fmla="*/ 35626 w 2470067"/>
                <a:gd name="connsiteY46" fmla="*/ 605641 h 1761936"/>
                <a:gd name="connsiteX47" fmla="*/ 47501 w 2470067"/>
                <a:gd name="connsiteY47" fmla="*/ 534390 h 1761936"/>
                <a:gd name="connsiteX48" fmla="*/ 83127 w 2470067"/>
                <a:gd name="connsiteY48" fmla="*/ 439387 h 1761936"/>
                <a:gd name="connsiteX49" fmla="*/ 95002 w 2470067"/>
                <a:gd name="connsiteY49" fmla="*/ 403761 h 1761936"/>
                <a:gd name="connsiteX50" fmla="*/ 130628 w 2470067"/>
                <a:gd name="connsiteY50" fmla="*/ 368135 h 1761936"/>
                <a:gd name="connsiteX51" fmla="*/ 154379 w 2470067"/>
                <a:gd name="connsiteY51" fmla="*/ 332509 h 1761936"/>
                <a:gd name="connsiteX52" fmla="*/ 190005 w 2470067"/>
                <a:gd name="connsiteY52" fmla="*/ 285008 h 1761936"/>
                <a:gd name="connsiteX53" fmla="*/ 261257 w 2470067"/>
                <a:gd name="connsiteY53" fmla="*/ 225631 h 1761936"/>
                <a:gd name="connsiteX54" fmla="*/ 308758 w 2470067"/>
                <a:gd name="connsiteY54" fmla="*/ 142504 h 1761936"/>
                <a:gd name="connsiteX55" fmla="*/ 380010 w 2470067"/>
                <a:gd name="connsiteY55" fmla="*/ 106878 h 1761936"/>
                <a:gd name="connsiteX56" fmla="*/ 391885 w 2470067"/>
                <a:gd name="connsiteY56" fmla="*/ 71252 h 1761936"/>
                <a:gd name="connsiteX57" fmla="*/ 427511 w 2470067"/>
                <a:gd name="connsiteY57" fmla="*/ 35626 h 17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470067" h="1761936">
                  <a:moveTo>
                    <a:pt x="961901" y="0"/>
                  </a:moveTo>
                  <a:lnTo>
                    <a:pt x="1496291" y="11875"/>
                  </a:lnTo>
                  <a:cubicBezTo>
                    <a:pt x="1545030" y="13680"/>
                    <a:pt x="1745374" y="44066"/>
                    <a:pt x="1769423" y="47501"/>
                  </a:cubicBezTo>
                  <a:cubicBezTo>
                    <a:pt x="1789215" y="55418"/>
                    <a:pt x="1808577" y="64511"/>
                    <a:pt x="1828800" y="71252"/>
                  </a:cubicBezTo>
                  <a:cubicBezTo>
                    <a:pt x="1844283" y="76413"/>
                    <a:pt x="1861703" y="75828"/>
                    <a:pt x="1876301" y="83127"/>
                  </a:cubicBezTo>
                  <a:cubicBezTo>
                    <a:pt x="2017687" y="153821"/>
                    <a:pt x="1887525" y="115622"/>
                    <a:pt x="1995054" y="142504"/>
                  </a:cubicBezTo>
                  <a:cubicBezTo>
                    <a:pt x="2104304" y="208053"/>
                    <a:pt x="2032593" y="161130"/>
                    <a:pt x="2185059" y="285008"/>
                  </a:cubicBezTo>
                  <a:cubicBezTo>
                    <a:pt x="2239099" y="328915"/>
                    <a:pt x="2256544" y="337864"/>
                    <a:pt x="2303813" y="391886"/>
                  </a:cubicBezTo>
                  <a:cubicBezTo>
                    <a:pt x="2315680" y="405448"/>
                    <a:pt x="2360143" y="482015"/>
                    <a:pt x="2363189" y="486888"/>
                  </a:cubicBezTo>
                  <a:cubicBezTo>
                    <a:pt x="2370753" y="498991"/>
                    <a:pt x="2380959" y="509555"/>
                    <a:pt x="2386940" y="522514"/>
                  </a:cubicBezTo>
                  <a:cubicBezTo>
                    <a:pt x="2448867" y="656690"/>
                    <a:pt x="2420898" y="599804"/>
                    <a:pt x="2446317" y="688769"/>
                  </a:cubicBezTo>
                  <a:cubicBezTo>
                    <a:pt x="2480382" y="807995"/>
                    <a:pt x="2432953" y="623438"/>
                    <a:pt x="2470067" y="771896"/>
                  </a:cubicBezTo>
                  <a:cubicBezTo>
                    <a:pt x="2464063" y="831933"/>
                    <a:pt x="2464765" y="882807"/>
                    <a:pt x="2446317" y="938151"/>
                  </a:cubicBezTo>
                  <a:cubicBezTo>
                    <a:pt x="2439576" y="958374"/>
                    <a:pt x="2433533" y="979248"/>
                    <a:pt x="2422566" y="997527"/>
                  </a:cubicBezTo>
                  <a:cubicBezTo>
                    <a:pt x="2409525" y="1019261"/>
                    <a:pt x="2389600" y="1036139"/>
                    <a:pt x="2375065" y="1056904"/>
                  </a:cubicBezTo>
                  <a:cubicBezTo>
                    <a:pt x="2318669" y="1137470"/>
                    <a:pt x="2366946" y="1097942"/>
                    <a:pt x="2303813" y="1140031"/>
                  </a:cubicBezTo>
                  <a:cubicBezTo>
                    <a:pt x="2247175" y="1253304"/>
                    <a:pt x="2316654" y="1126868"/>
                    <a:pt x="2244436" y="1223158"/>
                  </a:cubicBezTo>
                  <a:cubicBezTo>
                    <a:pt x="2230587" y="1241623"/>
                    <a:pt x="2221043" y="1262962"/>
                    <a:pt x="2208810" y="1282535"/>
                  </a:cubicBezTo>
                  <a:cubicBezTo>
                    <a:pt x="2201246" y="1294638"/>
                    <a:pt x="2192140" y="1305769"/>
                    <a:pt x="2185059" y="1318161"/>
                  </a:cubicBezTo>
                  <a:cubicBezTo>
                    <a:pt x="2164809" y="1353598"/>
                    <a:pt x="2158121" y="1384781"/>
                    <a:pt x="2125683" y="1413164"/>
                  </a:cubicBezTo>
                  <a:cubicBezTo>
                    <a:pt x="2108312" y="1428363"/>
                    <a:pt x="2084526" y="1434619"/>
                    <a:pt x="2066306" y="1448790"/>
                  </a:cubicBezTo>
                  <a:cubicBezTo>
                    <a:pt x="2048631" y="1462537"/>
                    <a:pt x="2036480" y="1482544"/>
                    <a:pt x="2018805" y="1496291"/>
                  </a:cubicBezTo>
                  <a:cubicBezTo>
                    <a:pt x="1983890" y="1523447"/>
                    <a:pt x="1925735" y="1547056"/>
                    <a:pt x="1888176" y="1567543"/>
                  </a:cubicBezTo>
                  <a:cubicBezTo>
                    <a:pt x="1867913" y="1578596"/>
                    <a:pt x="1849445" y="1592847"/>
                    <a:pt x="1828800" y="1603169"/>
                  </a:cubicBezTo>
                  <a:cubicBezTo>
                    <a:pt x="1809734" y="1612702"/>
                    <a:pt x="1788489" y="1617386"/>
                    <a:pt x="1769423" y="1626919"/>
                  </a:cubicBezTo>
                  <a:cubicBezTo>
                    <a:pt x="1748778" y="1637241"/>
                    <a:pt x="1731477" y="1653973"/>
                    <a:pt x="1710046" y="1662545"/>
                  </a:cubicBezTo>
                  <a:cubicBezTo>
                    <a:pt x="1691306" y="1670041"/>
                    <a:pt x="1670337" y="1669882"/>
                    <a:pt x="1650670" y="1674421"/>
                  </a:cubicBezTo>
                  <a:cubicBezTo>
                    <a:pt x="1534246" y="1701288"/>
                    <a:pt x="1550543" y="1705436"/>
                    <a:pt x="1413163" y="1721922"/>
                  </a:cubicBezTo>
                  <a:cubicBezTo>
                    <a:pt x="1361919" y="1728071"/>
                    <a:pt x="1310244" y="1729839"/>
                    <a:pt x="1258784" y="1733797"/>
                  </a:cubicBezTo>
                  <a:cubicBezTo>
                    <a:pt x="1103372" y="1778201"/>
                    <a:pt x="1192688" y="1763742"/>
                    <a:pt x="938150" y="1733797"/>
                  </a:cubicBezTo>
                  <a:cubicBezTo>
                    <a:pt x="882553" y="1727256"/>
                    <a:pt x="771896" y="1710047"/>
                    <a:pt x="771896" y="1710047"/>
                  </a:cubicBezTo>
                  <a:cubicBezTo>
                    <a:pt x="565306" y="1651021"/>
                    <a:pt x="822481" y="1726909"/>
                    <a:pt x="593766" y="1650670"/>
                  </a:cubicBezTo>
                  <a:cubicBezTo>
                    <a:pt x="566427" y="1641557"/>
                    <a:pt x="537286" y="1637891"/>
                    <a:pt x="510639" y="1626919"/>
                  </a:cubicBezTo>
                  <a:cubicBezTo>
                    <a:pt x="234466" y="1513201"/>
                    <a:pt x="475229" y="1595326"/>
                    <a:pt x="356259" y="1555667"/>
                  </a:cubicBezTo>
                  <a:cubicBezTo>
                    <a:pt x="340425" y="1543792"/>
                    <a:pt x="324864" y="1531545"/>
                    <a:pt x="308758" y="1520041"/>
                  </a:cubicBezTo>
                  <a:cubicBezTo>
                    <a:pt x="297144" y="1511745"/>
                    <a:pt x="283224" y="1506383"/>
                    <a:pt x="273132" y="1496291"/>
                  </a:cubicBezTo>
                  <a:cubicBezTo>
                    <a:pt x="259137" y="1482296"/>
                    <a:pt x="250387" y="1463817"/>
                    <a:pt x="237506" y="1448790"/>
                  </a:cubicBezTo>
                  <a:cubicBezTo>
                    <a:pt x="226576" y="1436039"/>
                    <a:pt x="213755" y="1425039"/>
                    <a:pt x="201880" y="1413164"/>
                  </a:cubicBezTo>
                  <a:cubicBezTo>
                    <a:pt x="193963" y="1397330"/>
                    <a:pt x="187950" y="1380392"/>
                    <a:pt x="178130" y="1365662"/>
                  </a:cubicBezTo>
                  <a:cubicBezTo>
                    <a:pt x="156173" y="1332726"/>
                    <a:pt x="106878" y="1270660"/>
                    <a:pt x="106878" y="1270660"/>
                  </a:cubicBezTo>
                  <a:cubicBezTo>
                    <a:pt x="102919" y="1246909"/>
                    <a:pt x="101337" y="1222638"/>
                    <a:pt x="95002" y="1199408"/>
                  </a:cubicBezTo>
                  <a:cubicBezTo>
                    <a:pt x="89393" y="1178842"/>
                    <a:pt x="78537" y="1160065"/>
                    <a:pt x="71252" y="1140031"/>
                  </a:cubicBezTo>
                  <a:cubicBezTo>
                    <a:pt x="62696" y="1116503"/>
                    <a:pt x="54864" y="1092707"/>
                    <a:pt x="47501" y="1068779"/>
                  </a:cubicBezTo>
                  <a:cubicBezTo>
                    <a:pt x="44608" y="1059376"/>
                    <a:pt x="16387" y="962968"/>
                    <a:pt x="11875" y="938151"/>
                  </a:cubicBezTo>
                  <a:cubicBezTo>
                    <a:pt x="6868" y="910612"/>
                    <a:pt x="3958" y="882732"/>
                    <a:pt x="0" y="855023"/>
                  </a:cubicBezTo>
                  <a:cubicBezTo>
                    <a:pt x="3958" y="795646"/>
                    <a:pt x="3459" y="735803"/>
                    <a:pt x="11875" y="676893"/>
                  </a:cubicBezTo>
                  <a:cubicBezTo>
                    <a:pt x="15416" y="652109"/>
                    <a:pt x="29554" y="629929"/>
                    <a:pt x="35626" y="605641"/>
                  </a:cubicBezTo>
                  <a:cubicBezTo>
                    <a:pt x="41466" y="582282"/>
                    <a:pt x="42278" y="557895"/>
                    <a:pt x="47501" y="534390"/>
                  </a:cubicBezTo>
                  <a:cubicBezTo>
                    <a:pt x="52403" y="512332"/>
                    <a:pt x="78082" y="452841"/>
                    <a:pt x="83127" y="439387"/>
                  </a:cubicBezTo>
                  <a:cubicBezTo>
                    <a:pt x="87522" y="427666"/>
                    <a:pt x="88058" y="414176"/>
                    <a:pt x="95002" y="403761"/>
                  </a:cubicBezTo>
                  <a:cubicBezTo>
                    <a:pt x="104318" y="389787"/>
                    <a:pt x="119877" y="381037"/>
                    <a:pt x="130628" y="368135"/>
                  </a:cubicBezTo>
                  <a:cubicBezTo>
                    <a:pt x="139765" y="357171"/>
                    <a:pt x="146083" y="344123"/>
                    <a:pt x="154379" y="332509"/>
                  </a:cubicBezTo>
                  <a:cubicBezTo>
                    <a:pt x="165883" y="316404"/>
                    <a:pt x="177124" y="300035"/>
                    <a:pt x="190005" y="285008"/>
                  </a:cubicBezTo>
                  <a:cubicBezTo>
                    <a:pt x="220484" y="249450"/>
                    <a:pt x="224608" y="250064"/>
                    <a:pt x="261257" y="225631"/>
                  </a:cubicBezTo>
                  <a:cubicBezTo>
                    <a:pt x="270572" y="207000"/>
                    <a:pt x="291971" y="159291"/>
                    <a:pt x="308758" y="142504"/>
                  </a:cubicBezTo>
                  <a:cubicBezTo>
                    <a:pt x="331780" y="119482"/>
                    <a:pt x="351033" y="116537"/>
                    <a:pt x="380010" y="106878"/>
                  </a:cubicBezTo>
                  <a:cubicBezTo>
                    <a:pt x="383968" y="95003"/>
                    <a:pt x="384065" y="81027"/>
                    <a:pt x="391885" y="71252"/>
                  </a:cubicBezTo>
                  <a:cubicBezTo>
                    <a:pt x="430805" y="22602"/>
                    <a:pt x="427511" y="68070"/>
                    <a:pt x="427511" y="35626"/>
                  </a:cubicBezTo>
                </a:path>
              </a:pathLst>
            </a:custGeom>
            <a:ln w="76200">
              <a:solidFill>
                <a:schemeClr val="tx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8882743" y="3075709"/>
              <a:ext cx="415636" cy="403761"/>
            </a:xfrm>
            <a:prstGeom prst="ellipse">
              <a:avLst/>
            </a:prstGeom>
            <a:solidFill>
              <a:srgbClr val="D71F14">
                <a:alpha val="6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798319" y="3574468"/>
            <a:ext cx="6225935" cy="27392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Constraints :</a:t>
            </a:r>
          </a:p>
          <a:p>
            <a:pPr lvl="1"/>
            <a:r>
              <a:rPr lang="en-US" sz="4400" dirty="0" smtClean="0"/>
              <a:t>Time Complexity = O(n)</a:t>
            </a:r>
          </a:p>
          <a:p>
            <a:pPr lvl="1"/>
            <a:r>
              <a:rPr lang="en-US" sz="4400" dirty="0" smtClean="0"/>
              <a:t>Space Complexity = O(1)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377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Tortoise &amp; Hare (Floyd’s Cycle Detention) </a:t>
            </a:r>
            <a:r>
              <a:rPr lang="en-US" b="1" dirty="0" err="1" smtClean="0"/>
              <a:t>Algo</a:t>
            </a:r>
            <a:endParaRPr lang="en-US" b="1" dirty="0"/>
          </a:p>
        </p:txBody>
      </p:sp>
      <p:grpSp>
        <p:nvGrpSpPr>
          <p:cNvPr id="4" name="Group 3"/>
          <p:cNvGrpSpPr/>
          <p:nvPr/>
        </p:nvGrpSpPr>
        <p:grpSpPr>
          <a:xfrm>
            <a:off x="2968830" y="2612568"/>
            <a:ext cx="5747657" cy="1940067"/>
            <a:chOff x="5403273" y="3075709"/>
            <a:chExt cx="5747657" cy="1940067"/>
          </a:xfrm>
        </p:grpSpPr>
        <p:cxnSp>
          <p:nvCxnSpPr>
            <p:cNvPr id="5" name="Straight Connector 4"/>
            <p:cNvCxnSpPr/>
            <p:nvPr/>
          </p:nvCxnSpPr>
          <p:spPr>
            <a:xfrm flipV="1">
              <a:off x="5403273" y="3253839"/>
              <a:ext cx="4251366" cy="23751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6" name="Freeform 5"/>
            <p:cNvSpPr/>
            <p:nvPr/>
          </p:nvSpPr>
          <p:spPr>
            <a:xfrm>
              <a:off x="8680863" y="3253840"/>
              <a:ext cx="2470067" cy="1761936"/>
            </a:xfrm>
            <a:custGeom>
              <a:avLst/>
              <a:gdLst>
                <a:gd name="connsiteX0" fmla="*/ 961901 w 2470067"/>
                <a:gd name="connsiteY0" fmla="*/ 0 h 1761936"/>
                <a:gd name="connsiteX1" fmla="*/ 1496291 w 2470067"/>
                <a:gd name="connsiteY1" fmla="*/ 11875 h 1761936"/>
                <a:gd name="connsiteX2" fmla="*/ 1769423 w 2470067"/>
                <a:gd name="connsiteY2" fmla="*/ 47501 h 1761936"/>
                <a:gd name="connsiteX3" fmla="*/ 1828800 w 2470067"/>
                <a:gd name="connsiteY3" fmla="*/ 71252 h 1761936"/>
                <a:gd name="connsiteX4" fmla="*/ 1876301 w 2470067"/>
                <a:gd name="connsiteY4" fmla="*/ 83127 h 1761936"/>
                <a:gd name="connsiteX5" fmla="*/ 1995054 w 2470067"/>
                <a:gd name="connsiteY5" fmla="*/ 142504 h 1761936"/>
                <a:gd name="connsiteX6" fmla="*/ 2185059 w 2470067"/>
                <a:gd name="connsiteY6" fmla="*/ 285008 h 1761936"/>
                <a:gd name="connsiteX7" fmla="*/ 2303813 w 2470067"/>
                <a:gd name="connsiteY7" fmla="*/ 391886 h 1761936"/>
                <a:gd name="connsiteX8" fmla="*/ 2363189 w 2470067"/>
                <a:gd name="connsiteY8" fmla="*/ 486888 h 1761936"/>
                <a:gd name="connsiteX9" fmla="*/ 2386940 w 2470067"/>
                <a:gd name="connsiteY9" fmla="*/ 522514 h 1761936"/>
                <a:gd name="connsiteX10" fmla="*/ 2446317 w 2470067"/>
                <a:gd name="connsiteY10" fmla="*/ 688769 h 1761936"/>
                <a:gd name="connsiteX11" fmla="*/ 2470067 w 2470067"/>
                <a:gd name="connsiteY11" fmla="*/ 771896 h 1761936"/>
                <a:gd name="connsiteX12" fmla="*/ 2446317 w 2470067"/>
                <a:gd name="connsiteY12" fmla="*/ 938151 h 1761936"/>
                <a:gd name="connsiteX13" fmla="*/ 2422566 w 2470067"/>
                <a:gd name="connsiteY13" fmla="*/ 997527 h 1761936"/>
                <a:gd name="connsiteX14" fmla="*/ 2375065 w 2470067"/>
                <a:gd name="connsiteY14" fmla="*/ 1056904 h 1761936"/>
                <a:gd name="connsiteX15" fmla="*/ 2303813 w 2470067"/>
                <a:gd name="connsiteY15" fmla="*/ 1140031 h 1761936"/>
                <a:gd name="connsiteX16" fmla="*/ 2244436 w 2470067"/>
                <a:gd name="connsiteY16" fmla="*/ 1223158 h 1761936"/>
                <a:gd name="connsiteX17" fmla="*/ 2208810 w 2470067"/>
                <a:gd name="connsiteY17" fmla="*/ 1282535 h 1761936"/>
                <a:gd name="connsiteX18" fmla="*/ 2185059 w 2470067"/>
                <a:gd name="connsiteY18" fmla="*/ 1318161 h 1761936"/>
                <a:gd name="connsiteX19" fmla="*/ 2125683 w 2470067"/>
                <a:gd name="connsiteY19" fmla="*/ 1413164 h 1761936"/>
                <a:gd name="connsiteX20" fmla="*/ 2066306 w 2470067"/>
                <a:gd name="connsiteY20" fmla="*/ 1448790 h 1761936"/>
                <a:gd name="connsiteX21" fmla="*/ 2018805 w 2470067"/>
                <a:gd name="connsiteY21" fmla="*/ 1496291 h 1761936"/>
                <a:gd name="connsiteX22" fmla="*/ 1888176 w 2470067"/>
                <a:gd name="connsiteY22" fmla="*/ 1567543 h 1761936"/>
                <a:gd name="connsiteX23" fmla="*/ 1828800 w 2470067"/>
                <a:gd name="connsiteY23" fmla="*/ 1603169 h 1761936"/>
                <a:gd name="connsiteX24" fmla="*/ 1769423 w 2470067"/>
                <a:gd name="connsiteY24" fmla="*/ 1626919 h 1761936"/>
                <a:gd name="connsiteX25" fmla="*/ 1710046 w 2470067"/>
                <a:gd name="connsiteY25" fmla="*/ 1662545 h 1761936"/>
                <a:gd name="connsiteX26" fmla="*/ 1650670 w 2470067"/>
                <a:gd name="connsiteY26" fmla="*/ 1674421 h 1761936"/>
                <a:gd name="connsiteX27" fmla="*/ 1413163 w 2470067"/>
                <a:gd name="connsiteY27" fmla="*/ 1721922 h 1761936"/>
                <a:gd name="connsiteX28" fmla="*/ 1258784 w 2470067"/>
                <a:gd name="connsiteY28" fmla="*/ 1733797 h 1761936"/>
                <a:gd name="connsiteX29" fmla="*/ 938150 w 2470067"/>
                <a:gd name="connsiteY29" fmla="*/ 1733797 h 1761936"/>
                <a:gd name="connsiteX30" fmla="*/ 771896 w 2470067"/>
                <a:gd name="connsiteY30" fmla="*/ 1710047 h 1761936"/>
                <a:gd name="connsiteX31" fmla="*/ 593766 w 2470067"/>
                <a:gd name="connsiteY31" fmla="*/ 1650670 h 1761936"/>
                <a:gd name="connsiteX32" fmla="*/ 510639 w 2470067"/>
                <a:gd name="connsiteY32" fmla="*/ 1626919 h 1761936"/>
                <a:gd name="connsiteX33" fmla="*/ 356259 w 2470067"/>
                <a:gd name="connsiteY33" fmla="*/ 1555667 h 1761936"/>
                <a:gd name="connsiteX34" fmla="*/ 308758 w 2470067"/>
                <a:gd name="connsiteY34" fmla="*/ 1520041 h 1761936"/>
                <a:gd name="connsiteX35" fmla="*/ 273132 w 2470067"/>
                <a:gd name="connsiteY35" fmla="*/ 1496291 h 1761936"/>
                <a:gd name="connsiteX36" fmla="*/ 237506 w 2470067"/>
                <a:gd name="connsiteY36" fmla="*/ 1448790 h 1761936"/>
                <a:gd name="connsiteX37" fmla="*/ 201880 w 2470067"/>
                <a:gd name="connsiteY37" fmla="*/ 1413164 h 1761936"/>
                <a:gd name="connsiteX38" fmla="*/ 178130 w 2470067"/>
                <a:gd name="connsiteY38" fmla="*/ 1365662 h 1761936"/>
                <a:gd name="connsiteX39" fmla="*/ 106878 w 2470067"/>
                <a:gd name="connsiteY39" fmla="*/ 1270660 h 1761936"/>
                <a:gd name="connsiteX40" fmla="*/ 95002 w 2470067"/>
                <a:gd name="connsiteY40" fmla="*/ 1199408 h 1761936"/>
                <a:gd name="connsiteX41" fmla="*/ 71252 w 2470067"/>
                <a:gd name="connsiteY41" fmla="*/ 1140031 h 1761936"/>
                <a:gd name="connsiteX42" fmla="*/ 47501 w 2470067"/>
                <a:gd name="connsiteY42" fmla="*/ 1068779 h 1761936"/>
                <a:gd name="connsiteX43" fmla="*/ 11875 w 2470067"/>
                <a:gd name="connsiteY43" fmla="*/ 938151 h 1761936"/>
                <a:gd name="connsiteX44" fmla="*/ 0 w 2470067"/>
                <a:gd name="connsiteY44" fmla="*/ 855023 h 1761936"/>
                <a:gd name="connsiteX45" fmla="*/ 11875 w 2470067"/>
                <a:gd name="connsiteY45" fmla="*/ 676893 h 1761936"/>
                <a:gd name="connsiteX46" fmla="*/ 35626 w 2470067"/>
                <a:gd name="connsiteY46" fmla="*/ 605641 h 1761936"/>
                <a:gd name="connsiteX47" fmla="*/ 47501 w 2470067"/>
                <a:gd name="connsiteY47" fmla="*/ 534390 h 1761936"/>
                <a:gd name="connsiteX48" fmla="*/ 83127 w 2470067"/>
                <a:gd name="connsiteY48" fmla="*/ 439387 h 1761936"/>
                <a:gd name="connsiteX49" fmla="*/ 95002 w 2470067"/>
                <a:gd name="connsiteY49" fmla="*/ 403761 h 1761936"/>
                <a:gd name="connsiteX50" fmla="*/ 130628 w 2470067"/>
                <a:gd name="connsiteY50" fmla="*/ 368135 h 1761936"/>
                <a:gd name="connsiteX51" fmla="*/ 154379 w 2470067"/>
                <a:gd name="connsiteY51" fmla="*/ 332509 h 1761936"/>
                <a:gd name="connsiteX52" fmla="*/ 190005 w 2470067"/>
                <a:gd name="connsiteY52" fmla="*/ 285008 h 1761936"/>
                <a:gd name="connsiteX53" fmla="*/ 261257 w 2470067"/>
                <a:gd name="connsiteY53" fmla="*/ 225631 h 1761936"/>
                <a:gd name="connsiteX54" fmla="*/ 308758 w 2470067"/>
                <a:gd name="connsiteY54" fmla="*/ 142504 h 1761936"/>
                <a:gd name="connsiteX55" fmla="*/ 380010 w 2470067"/>
                <a:gd name="connsiteY55" fmla="*/ 106878 h 1761936"/>
                <a:gd name="connsiteX56" fmla="*/ 391885 w 2470067"/>
                <a:gd name="connsiteY56" fmla="*/ 71252 h 1761936"/>
                <a:gd name="connsiteX57" fmla="*/ 427511 w 2470067"/>
                <a:gd name="connsiteY57" fmla="*/ 35626 h 176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2470067" h="1761936">
                  <a:moveTo>
                    <a:pt x="961901" y="0"/>
                  </a:moveTo>
                  <a:lnTo>
                    <a:pt x="1496291" y="11875"/>
                  </a:lnTo>
                  <a:cubicBezTo>
                    <a:pt x="1545030" y="13680"/>
                    <a:pt x="1745374" y="44066"/>
                    <a:pt x="1769423" y="47501"/>
                  </a:cubicBezTo>
                  <a:cubicBezTo>
                    <a:pt x="1789215" y="55418"/>
                    <a:pt x="1808577" y="64511"/>
                    <a:pt x="1828800" y="71252"/>
                  </a:cubicBezTo>
                  <a:cubicBezTo>
                    <a:pt x="1844283" y="76413"/>
                    <a:pt x="1861703" y="75828"/>
                    <a:pt x="1876301" y="83127"/>
                  </a:cubicBezTo>
                  <a:cubicBezTo>
                    <a:pt x="2017687" y="153821"/>
                    <a:pt x="1887525" y="115622"/>
                    <a:pt x="1995054" y="142504"/>
                  </a:cubicBezTo>
                  <a:cubicBezTo>
                    <a:pt x="2104304" y="208053"/>
                    <a:pt x="2032593" y="161130"/>
                    <a:pt x="2185059" y="285008"/>
                  </a:cubicBezTo>
                  <a:cubicBezTo>
                    <a:pt x="2239099" y="328915"/>
                    <a:pt x="2256544" y="337864"/>
                    <a:pt x="2303813" y="391886"/>
                  </a:cubicBezTo>
                  <a:cubicBezTo>
                    <a:pt x="2315680" y="405448"/>
                    <a:pt x="2360143" y="482015"/>
                    <a:pt x="2363189" y="486888"/>
                  </a:cubicBezTo>
                  <a:cubicBezTo>
                    <a:pt x="2370753" y="498991"/>
                    <a:pt x="2380959" y="509555"/>
                    <a:pt x="2386940" y="522514"/>
                  </a:cubicBezTo>
                  <a:cubicBezTo>
                    <a:pt x="2448867" y="656690"/>
                    <a:pt x="2420898" y="599804"/>
                    <a:pt x="2446317" y="688769"/>
                  </a:cubicBezTo>
                  <a:cubicBezTo>
                    <a:pt x="2480382" y="807995"/>
                    <a:pt x="2432953" y="623438"/>
                    <a:pt x="2470067" y="771896"/>
                  </a:cubicBezTo>
                  <a:cubicBezTo>
                    <a:pt x="2464063" y="831933"/>
                    <a:pt x="2464765" y="882807"/>
                    <a:pt x="2446317" y="938151"/>
                  </a:cubicBezTo>
                  <a:cubicBezTo>
                    <a:pt x="2439576" y="958374"/>
                    <a:pt x="2433533" y="979248"/>
                    <a:pt x="2422566" y="997527"/>
                  </a:cubicBezTo>
                  <a:cubicBezTo>
                    <a:pt x="2409525" y="1019261"/>
                    <a:pt x="2389600" y="1036139"/>
                    <a:pt x="2375065" y="1056904"/>
                  </a:cubicBezTo>
                  <a:cubicBezTo>
                    <a:pt x="2318669" y="1137470"/>
                    <a:pt x="2366946" y="1097942"/>
                    <a:pt x="2303813" y="1140031"/>
                  </a:cubicBezTo>
                  <a:cubicBezTo>
                    <a:pt x="2247175" y="1253304"/>
                    <a:pt x="2316654" y="1126868"/>
                    <a:pt x="2244436" y="1223158"/>
                  </a:cubicBezTo>
                  <a:cubicBezTo>
                    <a:pt x="2230587" y="1241623"/>
                    <a:pt x="2221043" y="1262962"/>
                    <a:pt x="2208810" y="1282535"/>
                  </a:cubicBezTo>
                  <a:cubicBezTo>
                    <a:pt x="2201246" y="1294638"/>
                    <a:pt x="2192140" y="1305769"/>
                    <a:pt x="2185059" y="1318161"/>
                  </a:cubicBezTo>
                  <a:cubicBezTo>
                    <a:pt x="2164809" y="1353598"/>
                    <a:pt x="2158121" y="1384781"/>
                    <a:pt x="2125683" y="1413164"/>
                  </a:cubicBezTo>
                  <a:cubicBezTo>
                    <a:pt x="2108312" y="1428363"/>
                    <a:pt x="2084526" y="1434619"/>
                    <a:pt x="2066306" y="1448790"/>
                  </a:cubicBezTo>
                  <a:cubicBezTo>
                    <a:pt x="2048631" y="1462537"/>
                    <a:pt x="2036480" y="1482544"/>
                    <a:pt x="2018805" y="1496291"/>
                  </a:cubicBezTo>
                  <a:cubicBezTo>
                    <a:pt x="1983890" y="1523447"/>
                    <a:pt x="1925735" y="1547056"/>
                    <a:pt x="1888176" y="1567543"/>
                  </a:cubicBezTo>
                  <a:cubicBezTo>
                    <a:pt x="1867913" y="1578596"/>
                    <a:pt x="1849445" y="1592847"/>
                    <a:pt x="1828800" y="1603169"/>
                  </a:cubicBezTo>
                  <a:cubicBezTo>
                    <a:pt x="1809734" y="1612702"/>
                    <a:pt x="1788489" y="1617386"/>
                    <a:pt x="1769423" y="1626919"/>
                  </a:cubicBezTo>
                  <a:cubicBezTo>
                    <a:pt x="1748778" y="1637241"/>
                    <a:pt x="1731477" y="1653973"/>
                    <a:pt x="1710046" y="1662545"/>
                  </a:cubicBezTo>
                  <a:cubicBezTo>
                    <a:pt x="1691306" y="1670041"/>
                    <a:pt x="1670337" y="1669882"/>
                    <a:pt x="1650670" y="1674421"/>
                  </a:cubicBezTo>
                  <a:cubicBezTo>
                    <a:pt x="1534246" y="1701288"/>
                    <a:pt x="1550543" y="1705436"/>
                    <a:pt x="1413163" y="1721922"/>
                  </a:cubicBezTo>
                  <a:cubicBezTo>
                    <a:pt x="1361919" y="1728071"/>
                    <a:pt x="1310244" y="1729839"/>
                    <a:pt x="1258784" y="1733797"/>
                  </a:cubicBezTo>
                  <a:cubicBezTo>
                    <a:pt x="1103372" y="1778201"/>
                    <a:pt x="1192688" y="1763742"/>
                    <a:pt x="938150" y="1733797"/>
                  </a:cubicBezTo>
                  <a:cubicBezTo>
                    <a:pt x="882553" y="1727256"/>
                    <a:pt x="771896" y="1710047"/>
                    <a:pt x="771896" y="1710047"/>
                  </a:cubicBezTo>
                  <a:cubicBezTo>
                    <a:pt x="565306" y="1651021"/>
                    <a:pt x="822481" y="1726909"/>
                    <a:pt x="593766" y="1650670"/>
                  </a:cubicBezTo>
                  <a:cubicBezTo>
                    <a:pt x="566427" y="1641557"/>
                    <a:pt x="537286" y="1637891"/>
                    <a:pt x="510639" y="1626919"/>
                  </a:cubicBezTo>
                  <a:cubicBezTo>
                    <a:pt x="234466" y="1513201"/>
                    <a:pt x="475229" y="1595326"/>
                    <a:pt x="356259" y="1555667"/>
                  </a:cubicBezTo>
                  <a:cubicBezTo>
                    <a:pt x="340425" y="1543792"/>
                    <a:pt x="324864" y="1531545"/>
                    <a:pt x="308758" y="1520041"/>
                  </a:cubicBezTo>
                  <a:cubicBezTo>
                    <a:pt x="297144" y="1511745"/>
                    <a:pt x="283224" y="1506383"/>
                    <a:pt x="273132" y="1496291"/>
                  </a:cubicBezTo>
                  <a:cubicBezTo>
                    <a:pt x="259137" y="1482296"/>
                    <a:pt x="250387" y="1463817"/>
                    <a:pt x="237506" y="1448790"/>
                  </a:cubicBezTo>
                  <a:cubicBezTo>
                    <a:pt x="226576" y="1436039"/>
                    <a:pt x="213755" y="1425039"/>
                    <a:pt x="201880" y="1413164"/>
                  </a:cubicBezTo>
                  <a:cubicBezTo>
                    <a:pt x="193963" y="1397330"/>
                    <a:pt x="187950" y="1380392"/>
                    <a:pt x="178130" y="1365662"/>
                  </a:cubicBezTo>
                  <a:cubicBezTo>
                    <a:pt x="156173" y="1332726"/>
                    <a:pt x="106878" y="1270660"/>
                    <a:pt x="106878" y="1270660"/>
                  </a:cubicBezTo>
                  <a:cubicBezTo>
                    <a:pt x="102919" y="1246909"/>
                    <a:pt x="101337" y="1222638"/>
                    <a:pt x="95002" y="1199408"/>
                  </a:cubicBezTo>
                  <a:cubicBezTo>
                    <a:pt x="89393" y="1178842"/>
                    <a:pt x="78537" y="1160065"/>
                    <a:pt x="71252" y="1140031"/>
                  </a:cubicBezTo>
                  <a:cubicBezTo>
                    <a:pt x="62696" y="1116503"/>
                    <a:pt x="54864" y="1092707"/>
                    <a:pt x="47501" y="1068779"/>
                  </a:cubicBezTo>
                  <a:cubicBezTo>
                    <a:pt x="44608" y="1059376"/>
                    <a:pt x="16387" y="962968"/>
                    <a:pt x="11875" y="938151"/>
                  </a:cubicBezTo>
                  <a:cubicBezTo>
                    <a:pt x="6868" y="910612"/>
                    <a:pt x="3958" y="882732"/>
                    <a:pt x="0" y="855023"/>
                  </a:cubicBezTo>
                  <a:cubicBezTo>
                    <a:pt x="3958" y="795646"/>
                    <a:pt x="3459" y="735803"/>
                    <a:pt x="11875" y="676893"/>
                  </a:cubicBezTo>
                  <a:cubicBezTo>
                    <a:pt x="15416" y="652109"/>
                    <a:pt x="29554" y="629929"/>
                    <a:pt x="35626" y="605641"/>
                  </a:cubicBezTo>
                  <a:cubicBezTo>
                    <a:pt x="41466" y="582282"/>
                    <a:pt x="42278" y="557895"/>
                    <a:pt x="47501" y="534390"/>
                  </a:cubicBezTo>
                  <a:cubicBezTo>
                    <a:pt x="52403" y="512332"/>
                    <a:pt x="78082" y="452841"/>
                    <a:pt x="83127" y="439387"/>
                  </a:cubicBezTo>
                  <a:cubicBezTo>
                    <a:pt x="87522" y="427666"/>
                    <a:pt x="88058" y="414176"/>
                    <a:pt x="95002" y="403761"/>
                  </a:cubicBezTo>
                  <a:cubicBezTo>
                    <a:pt x="104318" y="389787"/>
                    <a:pt x="119877" y="381037"/>
                    <a:pt x="130628" y="368135"/>
                  </a:cubicBezTo>
                  <a:cubicBezTo>
                    <a:pt x="139765" y="357171"/>
                    <a:pt x="146083" y="344123"/>
                    <a:pt x="154379" y="332509"/>
                  </a:cubicBezTo>
                  <a:cubicBezTo>
                    <a:pt x="165883" y="316404"/>
                    <a:pt x="177124" y="300035"/>
                    <a:pt x="190005" y="285008"/>
                  </a:cubicBezTo>
                  <a:cubicBezTo>
                    <a:pt x="220484" y="249450"/>
                    <a:pt x="224608" y="250064"/>
                    <a:pt x="261257" y="225631"/>
                  </a:cubicBezTo>
                  <a:cubicBezTo>
                    <a:pt x="270572" y="207000"/>
                    <a:pt x="291971" y="159291"/>
                    <a:pt x="308758" y="142504"/>
                  </a:cubicBezTo>
                  <a:cubicBezTo>
                    <a:pt x="331780" y="119482"/>
                    <a:pt x="351033" y="116537"/>
                    <a:pt x="380010" y="106878"/>
                  </a:cubicBezTo>
                  <a:cubicBezTo>
                    <a:pt x="383968" y="95003"/>
                    <a:pt x="384065" y="81027"/>
                    <a:pt x="391885" y="71252"/>
                  </a:cubicBezTo>
                  <a:cubicBezTo>
                    <a:pt x="430805" y="22602"/>
                    <a:pt x="427511" y="68070"/>
                    <a:pt x="427511" y="35626"/>
                  </a:cubicBezTo>
                </a:path>
              </a:pathLst>
            </a:custGeom>
            <a:ln w="76200">
              <a:solidFill>
                <a:schemeClr val="tx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8882743" y="3075709"/>
              <a:ext cx="415636" cy="403761"/>
            </a:xfrm>
            <a:prstGeom prst="ellipse">
              <a:avLst/>
            </a:prstGeom>
            <a:solidFill>
              <a:srgbClr val="D71F14">
                <a:alpha val="60000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4312658" y="1816000"/>
            <a:ext cx="5661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 smtClean="0"/>
              <a:t>μ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076581" y="2214283"/>
            <a:ext cx="5052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sz="5400" dirty="0"/>
              <a:t>λ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225" y="3991027"/>
            <a:ext cx="4350433" cy="22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/>
              <a:t>Today’s Outline</a:t>
            </a:r>
            <a:endParaRPr lang="en-US" sz="4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/>
              <a:t>BFS (Breadth First Search)</a:t>
            </a:r>
          </a:p>
          <a:p>
            <a:r>
              <a:rPr lang="en-US" sz="4000" dirty="0" smtClean="0"/>
              <a:t>Flood Fill</a:t>
            </a:r>
          </a:p>
          <a:p>
            <a:r>
              <a:rPr lang="en-US" sz="4000" dirty="0" smtClean="0"/>
              <a:t>DP (Dynamic Programming)</a:t>
            </a:r>
          </a:p>
          <a:p>
            <a:pPr lvl="1"/>
            <a:r>
              <a:rPr lang="en-US" dirty="0" smtClean="0"/>
              <a:t>(</a:t>
            </a:r>
            <a:r>
              <a:rPr lang="en-US" sz="3600" dirty="0" smtClean="0"/>
              <a:t>If time permits OR if you guys can stay until late 🌙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80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BFS – Breadth First Search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1452562"/>
            <a:ext cx="5151438" cy="51514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29137" y="6419334"/>
            <a:ext cx="7356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commons.wikimedia.org</a:t>
            </a:r>
            <a:r>
              <a:rPr lang="en-US" dirty="0" smtClean="0"/>
              <a:t>/wiki/</a:t>
            </a:r>
            <a:r>
              <a:rPr lang="en-US" dirty="0" err="1" smtClean="0"/>
              <a:t>File:Breadth-First-Search-Algorithm.gif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724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– Practice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31917"/>
            <a:ext cx="10515600" cy="4645046"/>
          </a:xfrm>
        </p:spPr>
        <p:txBody>
          <a:bodyPr>
            <a:normAutofit lnSpcReduction="10000"/>
          </a:bodyPr>
          <a:lstStyle/>
          <a:p>
            <a:r>
              <a:rPr lang="en-US" sz="3600" dirty="0" smtClean="0"/>
              <a:t>Capture Them All </a:t>
            </a:r>
            <a:br>
              <a:rPr lang="en-US" sz="3600" dirty="0" smtClean="0"/>
            </a:br>
            <a:r>
              <a:rPr lang="en-US" sz="3600" dirty="0" err="1" smtClean="0"/>
              <a:t>TopCoder</a:t>
            </a:r>
            <a:r>
              <a:rPr lang="en-US" sz="3600" dirty="0" smtClean="0"/>
              <a:t>, SRM 207, </a:t>
            </a:r>
            <a:br>
              <a:rPr lang="en-US" sz="3600" dirty="0" smtClean="0"/>
            </a:br>
            <a:r>
              <a:rPr lang="en-US" sz="3600" dirty="0" smtClean="0"/>
              <a:t>Round I </a:t>
            </a:r>
            <a:r>
              <a:rPr lang="en-US" sz="3600" dirty="0" err="1" smtClean="0"/>
              <a:t>Div</a:t>
            </a:r>
            <a:r>
              <a:rPr lang="en-US" sz="3600" dirty="0" smtClean="0"/>
              <a:t> II Level 3</a:t>
            </a:r>
          </a:p>
          <a:p>
            <a:endParaRPr lang="en-US" sz="3600" dirty="0"/>
          </a:p>
          <a:p>
            <a:r>
              <a:rPr lang="en-US" sz="3600" b="1" dirty="0" smtClean="0"/>
              <a:t>Q</a:t>
            </a:r>
            <a:r>
              <a:rPr lang="en-US" sz="3600" dirty="0" smtClean="0"/>
              <a:t>(</a:t>
            </a:r>
            <a:r>
              <a:rPr lang="en-US" sz="3600" dirty="0" err="1" smtClean="0"/>
              <a:t>ueen</a:t>
            </a:r>
            <a:r>
              <a:rPr lang="en-US" sz="3600" dirty="0" smtClean="0"/>
              <a:t>) and </a:t>
            </a:r>
            <a:r>
              <a:rPr lang="en-US" sz="3600" b="1" dirty="0" smtClean="0"/>
              <a:t>R</a:t>
            </a:r>
            <a:r>
              <a:rPr lang="en-US" sz="3600" dirty="0" smtClean="0"/>
              <a:t>(</a:t>
            </a:r>
            <a:r>
              <a:rPr lang="en-US" sz="3600" dirty="0" err="1" smtClean="0"/>
              <a:t>ook</a:t>
            </a:r>
            <a:r>
              <a:rPr lang="en-US" sz="3600" dirty="0" smtClean="0"/>
              <a:t>) does </a:t>
            </a:r>
            <a:br>
              <a:rPr lang="en-US" sz="3600" dirty="0" smtClean="0"/>
            </a:br>
            <a:r>
              <a:rPr lang="en-US" sz="3600" dirty="0" smtClean="0"/>
              <a:t>not move</a:t>
            </a:r>
          </a:p>
          <a:p>
            <a:r>
              <a:rPr lang="en-US" sz="3600" dirty="0" smtClean="0"/>
              <a:t>How many moves for the </a:t>
            </a:r>
            <a:br>
              <a:rPr lang="en-US" sz="3600" dirty="0" smtClean="0"/>
            </a:br>
            <a:r>
              <a:rPr lang="en-US" sz="3600" b="1" dirty="0" smtClean="0"/>
              <a:t>K</a:t>
            </a:r>
            <a:r>
              <a:rPr lang="en-US" sz="3600" dirty="0" smtClean="0"/>
              <a:t>(night) to capture both</a:t>
            </a:r>
            <a:br>
              <a:rPr lang="en-US" sz="3600" dirty="0" smtClean="0"/>
            </a:br>
            <a:r>
              <a:rPr lang="en-US" sz="3600" b="1" dirty="0" smtClean="0"/>
              <a:t>Q</a:t>
            </a:r>
            <a:r>
              <a:rPr lang="en-US" sz="3600" dirty="0" smtClean="0"/>
              <a:t> and </a:t>
            </a:r>
            <a:r>
              <a:rPr lang="en-US" sz="3600" b="1" dirty="0" smtClean="0"/>
              <a:t>R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78" name="Group 77"/>
          <p:cNvGrpSpPr/>
          <p:nvPr/>
        </p:nvGrpSpPr>
        <p:grpSpPr>
          <a:xfrm>
            <a:off x="6438060" y="1531917"/>
            <a:ext cx="4560120" cy="4560055"/>
            <a:chOff x="2446317" y="2683817"/>
            <a:chExt cx="4560120" cy="4560055"/>
          </a:xfrm>
        </p:grpSpPr>
        <p:sp>
          <p:nvSpPr>
            <p:cNvPr id="79" name="Rectangle 78"/>
            <p:cNvSpPr/>
            <p:nvPr/>
          </p:nvSpPr>
          <p:spPr>
            <a:xfrm>
              <a:off x="2446317" y="268382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3016332" y="268382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3586347" y="2683821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156362" y="2683820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4726377" y="2683820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5296392" y="2683819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5866407" y="2683818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436422" y="2683817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2446317" y="3253835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3016332" y="3253834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3586347" y="3253833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Q</a:t>
              </a:r>
              <a:endPara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156362" y="325383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4726377" y="325383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5296392" y="3253831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866407" y="3253830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6436422" y="3253828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2446317" y="3823838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R</a:t>
              </a:r>
              <a:endParaRPr 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3016332" y="3823837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3586347" y="3823836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4156362" y="3823835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4726377" y="3823835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5296392" y="3823834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5866407" y="382383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6436422" y="382383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2446317" y="4393850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3016332" y="4393849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3586347" y="4393848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4156362" y="4393848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4726377" y="4393847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5296392" y="4393846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5866407" y="4393845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6436422" y="439384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2446317" y="4963844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016332" y="4963843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3586347" y="4963842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4156362" y="4963841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4726377" y="4963841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5296392" y="4963840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5866407" y="4963839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6436422" y="4963838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2446317" y="5533856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3016332" y="5533855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3586347" y="5533854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4156362" y="5533854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4726377" y="5533853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5296392" y="5533852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5866407" y="5533851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6436422" y="5533849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2446317" y="6103845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3016332" y="6103844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3586347" y="610384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4156362" y="610384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4726377" y="6103842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5296392" y="6103841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5866407" y="6103840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6436422" y="6103839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2446317" y="6673857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3016332" y="6673856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3586347" y="6673855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4156362" y="6673855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4726377" y="6673854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5296392" y="667385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5866407" y="667385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6436422" y="6673850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1826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roup 133"/>
          <p:cNvGrpSpPr/>
          <p:nvPr/>
        </p:nvGrpSpPr>
        <p:grpSpPr>
          <a:xfrm>
            <a:off x="1269732" y="1091293"/>
            <a:ext cx="4560120" cy="4560055"/>
            <a:chOff x="2446317" y="2683817"/>
            <a:chExt cx="4560120" cy="4560055"/>
          </a:xfrm>
        </p:grpSpPr>
        <p:sp>
          <p:nvSpPr>
            <p:cNvPr id="135" name="Rectangle 134"/>
            <p:cNvSpPr/>
            <p:nvPr/>
          </p:nvSpPr>
          <p:spPr>
            <a:xfrm>
              <a:off x="2446317" y="268382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3016332" y="268382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3586347" y="2683821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4156362" y="2683820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4726377" y="2683820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5296392" y="2683819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5866407" y="2683818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6436422" y="2683817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2446317" y="3253835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3016332" y="3253834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3586347" y="3253833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4156362" y="325383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4726377" y="325383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5296392" y="3253831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5866407" y="3253830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6436422" y="3253828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2446317" y="3823838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3016332" y="3823837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3586347" y="3823836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4156362" y="3823835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4726377" y="3823835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5296392" y="3823834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5866407" y="382383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6436422" y="382383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2446317" y="4393850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3016332" y="4393849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3586347" y="4393848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4156362" y="4393848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4726377" y="4393847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rgbClr val="FF0000"/>
                    </a:solidFill>
                  </a:ln>
                  <a:solidFill>
                    <a:srgbClr val="FF0000"/>
                  </a:solidFill>
                </a:rPr>
                <a:t>K</a:t>
              </a: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5296392" y="4393846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5866407" y="4393845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6436422" y="439384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2446317" y="4963844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3016332" y="4963843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3586347" y="4963842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4156362" y="4963841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4726377" y="4963841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5296392" y="4963840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5866407" y="4963839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6436422" y="4963838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2446317" y="5533856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3016332" y="5533855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3586347" y="5533854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4156362" y="5533854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4726377" y="5533853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5296392" y="5533852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5866407" y="5533851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6436422" y="5533849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2446317" y="6103845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3016332" y="6103844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3586347" y="610384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4156362" y="610384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4726377" y="6103842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5296392" y="6103841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5866407" y="6103840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6436422" y="6103839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2446317" y="6673857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3016332" y="6673856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3586347" y="6673855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4156362" y="6673855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4726377" y="6673854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5296392" y="6673853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5866407" y="6673852"/>
              <a:ext cx="570015" cy="57001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6436422" y="6673850"/>
              <a:ext cx="570015" cy="5700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9" name="Oval 198"/>
          <p:cNvSpPr/>
          <p:nvPr/>
        </p:nvSpPr>
        <p:spPr>
          <a:xfrm>
            <a:off x="3157627" y="1844432"/>
            <a:ext cx="214313" cy="2143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/>
        </p:nvSpPr>
        <p:spPr>
          <a:xfrm>
            <a:off x="4297657" y="1839146"/>
            <a:ext cx="214313" cy="2143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2595647" y="2396885"/>
            <a:ext cx="214313" cy="2143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/>
          <p:cNvSpPr/>
          <p:nvPr/>
        </p:nvSpPr>
        <p:spPr>
          <a:xfrm>
            <a:off x="2595647" y="3511322"/>
            <a:ext cx="214313" cy="2143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/>
        </p:nvSpPr>
        <p:spPr>
          <a:xfrm>
            <a:off x="3152863" y="4097113"/>
            <a:ext cx="214313" cy="2143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4276820" y="4106636"/>
            <a:ext cx="214313" cy="2143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/>
          <p:cNvSpPr/>
          <p:nvPr/>
        </p:nvSpPr>
        <p:spPr>
          <a:xfrm>
            <a:off x="4862607" y="3520835"/>
            <a:ext cx="214313" cy="2143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/>
        </p:nvSpPr>
        <p:spPr>
          <a:xfrm>
            <a:off x="4891187" y="2420705"/>
            <a:ext cx="214313" cy="214313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7" name="Picture 2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5545" y="512325"/>
            <a:ext cx="5231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18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" grpId="0" animBg="1"/>
      <p:bldP spid="200" grpId="0" animBg="1"/>
      <p:bldP spid="201" grpId="0" animBg="1"/>
      <p:bldP spid="202" grpId="0" animBg="1"/>
      <p:bldP spid="203" grpId="0" animBg="1"/>
      <p:bldP spid="204" grpId="0" animBg="1"/>
      <p:bldP spid="205" grpId="0" animBg="1"/>
      <p:bldP spid="20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Flood Fill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0" y="1524000"/>
            <a:ext cx="5239544" cy="44910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29638" y="6329363"/>
            <a:ext cx="3542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inventwithpython.com</a:t>
            </a:r>
            <a:r>
              <a:rPr lang="en-US" dirty="0" smtClean="0"/>
              <a:t>/blog/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11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Flood Fill – Practice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GrafixMask</a:t>
            </a:r>
            <a:r>
              <a:rPr lang="en-US" dirty="0" smtClean="0"/>
              <a:t> : Top Coder SRM 211 Round 1 - Division I, Level Two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97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1634</TotalTime>
  <Words>414</Words>
  <Application>Microsoft Macintosh PowerPoint</Application>
  <PresentationFormat>Widescreen</PresentationFormat>
  <Paragraphs>91</Paragraphs>
  <Slides>19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Calibri Light</vt:lpstr>
      <vt:lpstr>Arial</vt:lpstr>
      <vt:lpstr>Office Theme</vt:lpstr>
      <vt:lpstr>XtremeCS 2nd Workshop</vt:lpstr>
      <vt:lpstr>Answer for Practice Problem</vt:lpstr>
      <vt:lpstr>Tortoise &amp; Hare (Floyd’s Cycle Detention) Algo</vt:lpstr>
      <vt:lpstr>Today’s Outline</vt:lpstr>
      <vt:lpstr>BFS – Breadth First Search</vt:lpstr>
      <vt:lpstr>BFS – Practice Problem</vt:lpstr>
      <vt:lpstr>PowerPoint Presentation</vt:lpstr>
      <vt:lpstr>Flood Fill</vt:lpstr>
      <vt:lpstr>Flood Fill – Practice Problem</vt:lpstr>
      <vt:lpstr>PowerPoint Presentation</vt:lpstr>
      <vt:lpstr>Money Problem</vt:lpstr>
      <vt:lpstr>PowerPoint Presentation</vt:lpstr>
      <vt:lpstr>PowerPoint Presentation</vt:lpstr>
      <vt:lpstr>Greedy Algorithm</vt:lpstr>
      <vt:lpstr>PowerPoint Presentation</vt:lpstr>
      <vt:lpstr>DFS with Recursion</vt:lpstr>
      <vt:lpstr>Dynamic Programming</vt:lpstr>
      <vt:lpstr>DP for the Money Problem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XtremeCS Workshop 2</dc:title>
  <dc:creator>Microsoft Office User</dc:creator>
  <cp:lastModifiedBy>Microsoft Office User</cp:lastModifiedBy>
  <cp:revision>27</cp:revision>
  <dcterms:created xsi:type="dcterms:W3CDTF">2015-06-30T08:26:52Z</dcterms:created>
  <dcterms:modified xsi:type="dcterms:W3CDTF">2015-07-01T11:41:08Z</dcterms:modified>
</cp:coreProperties>
</file>

<file path=docProps/thumbnail.jpeg>
</file>